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51" r:id="rId2"/>
    <p:sldId id="452" r:id="rId3"/>
    <p:sldId id="465" r:id="rId4"/>
    <p:sldId id="464" r:id="rId5"/>
  </p:sldIdLst>
  <p:sldSz cx="9144000" cy="5143500" type="screen16x9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FF33"/>
    <a:srgbClr val="5F3C09"/>
    <a:srgbClr val="473421"/>
    <a:srgbClr val="5D170B"/>
    <a:srgbClr val="1C1F5A"/>
    <a:srgbClr val="182659"/>
    <a:srgbClr val="CCFFCC"/>
    <a:srgbClr val="3399FF"/>
    <a:srgbClr val="00FFCC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78" autoAdjust="0"/>
    <p:restoredTop sz="96381" autoAdjust="0"/>
  </p:normalViewPr>
  <p:slideViewPr>
    <p:cSldViewPr>
      <p:cViewPr varScale="1">
        <p:scale>
          <a:sx n="155" d="100"/>
          <a:sy n="155" d="100"/>
        </p:scale>
        <p:origin x="-402" y="-96"/>
      </p:cViewPr>
      <p:guideLst>
        <p:guide orient="horz" pos="162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288" y="0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3CEBB2A-D9CD-4594-A062-C27F7DE67860}" type="datetimeFigureOut">
              <a:rPr lang="ru-RU"/>
              <a:pPr>
                <a:defRPr/>
              </a:pPr>
              <a:t>04.02.2019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36" tIns="45218" rIns="90436" bIns="45218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418" y="4715827"/>
            <a:ext cx="5438464" cy="4467540"/>
          </a:xfrm>
          <a:prstGeom prst="rect">
            <a:avLst/>
          </a:prstGeom>
        </p:spPr>
        <p:txBody>
          <a:bodyPr vert="horz" lIns="90436" tIns="45218" rIns="90436" bIns="45218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42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288" y="9430042"/>
            <a:ext cx="2945767" cy="496573"/>
          </a:xfrm>
          <a:prstGeom prst="rect">
            <a:avLst/>
          </a:prstGeom>
        </p:spPr>
        <p:txBody>
          <a:bodyPr vert="horz" lIns="90436" tIns="45218" rIns="90436" bIns="4521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237B8C-E577-462D-8C81-EE5F1C174D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02667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696"/>
          <a:stretch>
            <a:fillRect/>
          </a:stretch>
        </p:blipFill>
        <p:spPr bwMode="auto">
          <a:xfrm>
            <a:off x="2339977" y="411958"/>
            <a:ext cx="6804025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380" y="401243"/>
            <a:ext cx="138112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2339977" y="645320"/>
            <a:ext cx="6804025" cy="830997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95C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7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138"/>
          <a:stretch>
            <a:fillRect/>
          </a:stretch>
        </p:blipFill>
        <p:spPr bwMode="auto">
          <a:xfrm>
            <a:off x="0" y="411958"/>
            <a:ext cx="735013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3288" y="1878368"/>
            <a:ext cx="6639192" cy="1102519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0500" y="3201516"/>
            <a:ext cx="6631980" cy="131445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A694CCE0-48FD-42D3-8127-6857E52889B4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A333A-271C-4D1B-9B66-9FE70D0A5C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90691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591B155F-D0E4-4549-A2F7-AC21471AF8CA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A51D8-B27D-402D-88DE-93BCE44A2A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3033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6D94015C-88FD-47DC-91D8-42531EF27F9E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F2B3F-9934-439F-8618-BBE3F1D6AC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27693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E92D7353-5E02-4901-B7CB-746C1EF3FF27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7690E-8B7A-4A93-ADC2-91776E1D265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377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415C54F3-3AA4-4864-B53F-58803E6B2B94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B23E2-CECA-4460-93F1-4CF5D31F41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11372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37854AC9-F31E-4252-A330-DC8C5FAD2258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48911-D48F-4910-95F3-2DC5FD86C77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266389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0CF289C9-D4F8-4F3E-A8DE-DBCA3628AE5F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94742-E142-4B3C-9DBA-762F25F0CC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58406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247E5189-8B93-469A-9B28-E3DA51C31276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D0B03-8EBA-429B-85E0-2486A21B0A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1330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BD6A5C24-D723-474F-9B7C-0FA8AE1236ED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6B8B5-CB9A-410F-8DED-03E92D4A42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81036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68313" y="4731546"/>
            <a:ext cx="2133600" cy="273844"/>
          </a:xfr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fld id="{A44D0DC7-AD66-44DD-9D68-041219FEEB5D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DDF69-3F16-4D89-BDF7-1C44D4FE41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6393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 userDrawn="1"/>
        </p:nvSpPr>
        <p:spPr>
          <a:xfrm>
            <a:off x="250825" y="110729"/>
            <a:ext cx="8066088" cy="3226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09563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8640960" cy="388843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DBB6C2A7-0D58-4F3A-A52D-14109749B5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half" idx="11"/>
          </p:nvPr>
        </p:nvSpPr>
        <p:spPr>
          <a:xfrm>
            <a:off x="250825" y="4893469"/>
            <a:ext cx="1619250" cy="163116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9BAAC-F57D-4F37-BBAE-B25F9D8D07A7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563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250825" y="111919"/>
            <a:ext cx="8066088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0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4176464" cy="35643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35643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1957F347-3179-4DF9-91E5-9C06BEA41D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30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+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9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951570"/>
            <a:ext cx="4176464" cy="383442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356439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DF62188D-A74C-4BE5-9D34-7DD693D2AC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7327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+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4176464" cy="3564396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4716016" y="2906593"/>
            <a:ext cx="4176464" cy="252608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4716016" y="3165816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F524BF35-0490-4955-B5EB-D73C26BA9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408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harts 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8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8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251528" y="1221600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8" y="2906593"/>
            <a:ext cx="4176464" cy="252608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8" y="3165816"/>
            <a:ext cx="4176464" cy="1620180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4708824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7" name="Content Placeholder 2"/>
          <p:cNvSpPr>
            <a:spLocks noGrp="1"/>
          </p:cNvSpPr>
          <p:nvPr>
            <p:ph idx="13"/>
          </p:nvPr>
        </p:nvSpPr>
        <p:spPr>
          <a:xfrm>
            <a:off x="4708824" y="1221600"/>
            <a:ext cx="4176464" cy="3564396"/>
          </a:xfrm>
          <a:solidFill>
            <a:srgbClr val="F3F3F3"/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6F5ED84C-BA6E-4278-ABAF-49B3184453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936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9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21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4176464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4716016" y="95157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4716016" y="1221600"/>
            <a:ext cx="4176464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0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0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4716016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7" name="Content Placeholder 2"/>
          <p:cNvSpPr>
            <a:spLocks noGrp="1"/>
          </p:cNvSpPr>
          <p:nvPr>
            <p:ph idx="19"/>
          </p:nvPr>
        </p:nvSpPr>
        <p:spPr>
          <a:xfrm>
            <a:off x="4716016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C8935D5C-C26D-4F2D-9ABB-10C4B4926CD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5814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x2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0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13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8640480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8633280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0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0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4716016" y="2944410"/>
            <a:ext cx="4176464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7" name="Content Placeholder 2"/>
          <p:cNvSpPr>
            <a:spLocks noGrp="1"/>
          </p:cNvSpPr>
          <p:nvPr>
            <p:ph idx="19"/>
          </p:nvPr>
        </p:nvSpPr>
        <p:spPr>
          <a:xfrm>
            <a:off x="4716016" y="3214440"/>
            <a:ext cx="4176464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39E37EB9-D522-4F3D-8924-F8D8BB7130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7157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/>
          <p:cNvSpPr/>
          <p:nvPr userDrawn="1"/>
        </p:nvSpPr>
        <p:spPr>
          <a:xfrm>
            <a:off x="250825" y="111919"/>
            <a:ext cx="8064500" cy="322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7" name="Rectangle 8"/>
          <p:cNvSpPr/>
          <p:nvPr userDrawn="1"/>
        </p:nvSpPr>
        <p:spPr>
          <a:xfrm>
            <a:off x="236538" y="50008"/>
            <a:ext cx="8656637" cy="377429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309566" y="88106"/>
            <a:ext cx="2835071" cy="415498"/>
          </a:xfrm>
          <a:prstGeom prst="rect">
            <a:avLst/>
          </a:prstGeom>
          <a:noFill/>
        </p:spPr>
        <p:txBody>
          <a:bodyPr wrap="none" l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295C">
                    <a:lumMod val="90000"/>
                    <a:lumOff val="10000"/>
                  </a:srgbClr>
                </a:solidFill>
                <a:latin typeface="+mn-lt"/>
                <a:cs typeface="+mn-cs"/>
              </a:rPr>
              <a:t>Министерство экономического развития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b="1" dirty="0">
                <a:solidFill>
                  <a:srgbClr val="000000">
                    <a:lumMod val="75000"/>
                    <a:lumOff val="25000"/>
                  </a:srgbClr>
                </a:solidFill>
                <a:latin typeface="+mn-lt"/>
                <a:cs typeface="+mn-cs"/>
              </a:rPr>
              <a:t>Российской Федерации</a:t>
            </a:r>
          </a:p>
        </p:txBody>
      </p:sp>
      <p:pic>
        <p:nvPicPr>
          <p:cNvPr id="2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8338" y="52388"/>
            <a:ext cx="58896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328" y="535806"/>
            <a:ext cx="8648152" cy="329364"/>
          </a:xfrm>
        </p:spPr>
        <p:txBody>
          <a:bodyPr lIns="36000" tIns="36000" rIns="36000" bIns="36000" anchor="t">
            <a:normAutofit/>
          </a:bodyPr>
          <a:lstStyle>
            <a:lvl1pPr algn="l">
              <a:defRPr sz="2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5157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251520" y="1221600"/>
            <a:ext cx="2808312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251520" y="294441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5" name="Content Placeholder 2"/>
          <p:cNvSpPr>
            <a:spLocks noGrp="1"/>
          </p:cNvSpPr>
          <p:nvPr>
            <p:ph idx="17"/>
          </p:nvPr>
        </p:nvSpPr>
        <p:spPr>
          <a:xfrm>
            <a:off x="251520" y="3214440"/>
            <a:ext cx="2808312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8"/>
          </p:nvPr>
        </p:nvSpPr>
        <p:spPr>
          <a:xfrm>
            <a:off x="6084168" y="95157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19" name="Content Placeholder 2"/>
          <p:cNvSpPr>
            <a:spLocks noGrp="1"/>
          </p:cNvSpPr>
          <p:nvPr>
            <p:ph idx="19"/>
          </p:nvPr>
        </p:nvSpPr>
        <p:spPr>
          <a:xfrm>
            <a:off x="6084168" y="1221600"/>
            <a:ext cx="2808312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0"/>
          </p:nvPr>
        </p:nvSpPr>
        <p:spPr>
          <a:xfrm>
            <a:off x="6084168" y="2944410"/>
            <a:ext cx="2808312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21" name="Content Placeholder 2"/>
          <p:cNvSpPr>
            <a:spLocks noGrp="1"/>
          </p:cNvSpPr>
          <p:nvPr>
            <p:ph idx="21"/>
          </p:nvPr>
        </p:nvSpPr>
        <p:spPr>
          <a:xfrm>
            <a:off x="6084168" y="3214440"/>
            <a:ext cx="2808312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idx="22"/>
          </p:nvPr>
        </p:nvSpPr>
        <p:spPr>
          <a:xfrm>
            <a:off x="3131840" y="951570"/>
            <a:ext cx="2880320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23" name="Content Placeholder 2"/>
          <p:cNvSpPr>
            <a:spLocks noGrp="1"/>
          </p:cNvSpPr>
          <p:nvPr>
            <p:ph idx="23"/>
          </p:nvPr>
        </p:nvSpPr>
        <p:spPr>
          <a:xfrm>
            <a:off x="3131840" y="1221600"/>
            <a:ext cx="2880320" cy="1674186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idx="24"/>
          </p:nvPr>
        </p:nvSpPr>
        <p:spPr>
          <a:xfrm>
            <a:off x="3131840" y="2944410"/>
            <a:ext cx="2880320" cy="270030"/>
          </a:xfrm>
          <a:solidFill>
            <a:schemeClr val="accent3">
              <a:lumMod val="20000"/>
              <a:lumOff val="80000"/>
            </a:schemeClr>
          </a:solidFill>
        </p:spPr>
        <p:txBody>
          <a:bodyPr lIns="36000" tIns="36000" rIns="0" bIns="36000" anchor="ctr">
            <a:noAutofit/>
          </a:bodyPr>
          <a:lstStyle>
            <a:lvl1pPr marL="0" indent="0">
              <a:buNone/>
              <a:defRPr sz="1050" b="1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  <a:endParaRPr lang="ru-RU"/>
          </a:p>
        </p:txBody>
      </p:sp>
      <p:sp>
        <p:nvSpPr>
          <p:cNvPr id="25" name="Content Placeholder 2"/>
          <p:cNvSpPr>
            <a:spLocks noGrp="1"/>
          </p:cNvSpPr>
          <p:nvPr>
            <p:ph idx="25"/>
          </p:nvPr>
        </p:nvSpPr>
        <p:spPr>
          <a:xfrm>
            <a:off x="3131840" y="3214440"/>
            <a:ext cx="2880320" cy="1625562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Slide Number Placeholder 5"/>
          <p:cNvSpPr>
            <a:spLocks noGrp="1"/>
          </p:cNvSpPr>
          <p:nvPr>
            <p:ph type="sldNum" sz="quarter" idx="26"/>
          </p:nvPr>
        </p:nvSpPr>
        <p:spPr>
          <a:xfrm>
            <a:off x="7667625" y="4893469"/>
            <a:ext cx="1225550" cy="147638"/>
          </a:xfrm>
        </p:spPr>
        <p:txBody>
          <a:bodyPr rIns="0"/>
          <a:lstStyle>
            <a:lvl1pPr algn="r">
              <a:defRPr sz="1000">
                <a:solidFill>
                  <a:srgbClr val="4F4A4D">
                    <a:lumMod val="75000"/>
                  </a:srgbClr>
                </a:solidFill>
              </a:defRPr>
            </a:lvl1pPr>
          </a:lstStyle>
          <a:p>
            <a:pPr>
              <a:defRPr/>
            </a:pPr>
            <a:r>
              <a:rPr lang="ru-RU"/>
              <a:t>Страница </a:t>
            </a:r>
            <a:fld id="{6D9C3377-7BB9-4FF5-8A82-832C3976FD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876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  <a:endParaRPr lang="ru-RU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  <a:endParaRPr lang="ru-RU" altLang="ru-RU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DE4991-9555-4DA5-83FF-21BCAFE75E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2"/>
          </p:nvPr>
        </p:nvSpPr>
        <p:spPr>
          <a:xfrm>
            <a:off x="468313" y="4731544"/>
            <a:ext cx="2232025" cy="270272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4F4A4D">
                    <a:lumMod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E64232-BEB6-4AEE-AD1A-1E98B2383B22}" type="datetime4">
              <a:rPr lang="ru-RU" smtClean="0"/>
              <a:pPr>
                <a:defRPr/>
              </a:pPr>
              <a:t>4 февраля 2019 г.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  <p:sldLayoutId id="2147483858" r:id="rId18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3C8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3C86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58C4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rtl="0" eaLnBrk="0" fontAlgn="base" hangingPunct="0">
        <a:spcBef>
          <a:spcPct val="20000"/>
        </a:spcBef>
        <a:spcAft>
          <a:spcPct val="0"/>
        </a:spcAft>
        <a:buClr>
          <a:srgbClr val="0058C4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>
            <a:spLocks noChangeArrowheads="1"/>
          </p:cNvSpPr>
          <p:nvPr/>
        </p:nvSpPr>
        <p:spPr bwMode="gray">
          <a:xfrm>
            <a:off x="1071538" y="2928922"/>
            <a:ext cx="7500990" cy="1928844"/>
          </a:xfrm>
          <a:prstGeom prst="rect">
            <a:avLst/>
          </a:prstGeom>
          <a:gradFill>
            <a:gsLst>
              <a:gs pos="43000">
                <a:srgbClr val="FFFFFF"/>
              </a:gs>
              <a:gs pos="100000">
                <a:srgbClr val="7D8496"/>
              </a:gs>
              <a:gs pos="96000">
                <a:srgbClr val="E6E6E6"/>
              </a:gs>
              <a:gs pos="94000">
                <a:schemeClr val="bg1">
                  <a:lumMod val="85000"/>
                </a:schemeClr>
              </a:gs>
              <a:gs pos="100000">
                <a:srgbClr val="E6E6E6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ru-RU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«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ДОБРОЖЕЛАТЕЛЬНАЯ ШКОЛА» по направлению ШКОЛА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652120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pic>
        <p:nvPicPr>
          <p:cNvPr id="4" name="Picture 2" descr="d:\Users\snitko\Desktop\targetfund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786064"/>
            <a:ext cx="6429420" cy="2857502"/>
          </a:xfrm>
          <a:prstGeom prst="rect">
            <a:avLst/>
          </a:prstGeom>
          <a:noFill/>
        </p:spPr>
      </p:pic>
      <p:sp>
        <p:nvSpPr>
          <p:cNvPr id="23" name="Rectangle 24"/>
          <p:cNvSpPr>
            <a:spLocks noChangeArrowheads="1"/>
          </p:cNvSpPr>
          <p:nvPr/>
        </p:nvSpPr>
        <p:spPr bwMode="gray">
          <a:xfrm flipH="1">
            <a:off x="1000100" y="1214428"/>
            <a:ext cx="7000924" cy="1857388"/>
          </a:xfrm>
          <a:prstGeom prst="rect">
            <a:avLst/>
          </a:prstGeom>
          <a:gradFill>
            <a:gsLst>
              <a:gs pos="43000">
                <a:srgbClr val="FFFFFF"/>
              </a:gs>
              <a:gs pos="100000">
                <a:srgbClr val="7D8496"/>
              </a:gs>
              <a:gs pos="96000">
                <a:srgbClr val="E6E6E6"/>
              </a:gs>
              <a:gs pos="94000">
                <a:schemeClr val="bg1">
                  <a:lumMod val="85000"/>
                </a:schemeClr>
              </a:gs>
              <a:gs pos="100000">
                <a:srgbClr val="E6E6E6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indent="361950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Миссия</a:t>
            </a:r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Школа – содружество взглядов, целей, стремлений</a:t>
            </a:r>
          </a:p>
          <a:p>
            <a:pPr indent="361950"/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и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 взаимного доверия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54"/>
          <p:cNvSpPr>
            <a:spLocks noChangeArrowheads="1"/>
          </p:cNvSpPr>
          <p:nvPr/>
        </p:nvSpPr>
        <p:spPr bwMode="gray">
          <a:xfrm>
            <a:off x="1142976" y="4643452"/>
            <a:ext cx="2500330" cy="500048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8929718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6314" y="1643056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Родители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1643056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Педагоги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7158" y="1643056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Обучающиеся 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00892" y="1643056"/>
            <a:ext cx="178595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Среда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0034" y="1071552"/>
            <a:ext cx="8143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«ДОБРОЖЕЛАТЕЛЬНАЯ ШКОЛА»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(через 2 года)</a:t>
            </a:r>
            <a:r>
              <a:rPr lang="ru-RU" sz="1600" dirty="0" smtClean="0">
                <a:solidFill>
                  <a:srgbClr val="C00000"/>
                </a:solidFill>
                <a:latin typeface="Franklin Gothic Medium" pitchFamily="34" charset="0"/>
              </a:rPr>
              <a:t> с позиции 3 «Т»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  <a:latin typeface="Franklin Gothic Medium" pitchFamily="34" charset="0"/>
              </a:rPr>
              <a:t>(3-х групп требований в соответствии с ФГОС)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 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0" name="_color1"/>
          <p:cNvSpPr>
            <a:spLocks noChangeArrowheads="1"/>
          </p:cNvSpPr>
          <p:nvPr/>
        </p:nvSpPr>
        <p:spPr bwMode="gray">
          <a:xfrm>
            <a:off x="357158" y="2000246"/>
            <a:ext cx="2143140" cy="2428892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Школа где: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оброжелательный диалог;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тмосфера свободы творчества и выбора;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ачественное образование для каждого;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озможность позитивно думать и действовать;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чат решать жизненные вопросы;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ебенку интересно;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чат сотрудничеству;</a:t>
            </a:r>
          </a:p>
          <a:p>
            <a:pPr marL="171450" lvl="0" indent="-171450">
              <a:buFontTx/>
              <a:buChar char="-"/>
            </a:pP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</a:t>
            </a: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жен каждый ребенок;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лушают и слышат;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аботятся о здоровье;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чат любить Родину, семью, школу;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озданы комфортные условия, креативная среда.</a:t>
            </a:r>
          </a:p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2" name="_color1"/>
          <p:cNvSpPr>
            <a:spLocks noChangeArrowheads="1"/>
          </p:cNvSpPr>
          <p:nvPr/>
        </p:nvSpPr>
        <p:spPr bwMode="gray">
          <a:xfrm>
            <a:off x="2571736" y="2000246"/>
            <a:ext cx="2143140" cy="2428892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endParaRPr lang="ru-RU" sz="75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Школа где: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юбят детей и свою профессию;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юбят учиться и творить;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важают друг друга;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арит мудрость созидания;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тут высокий профессионализм и интеллект;</a:t>
            </a:r>
          </a:p>
          <a:p>
            <a:pPr marL="171450" lvl="0" indent="-171450">
              <a:buFontTx/>
              <a:buChar char="-"/>
            </a:pPr>
            <a:r>
              <a:rPr lang="ru-RU" sz="75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интеллигентые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учителя, умеющие строить коммуникации со всеми участниками образовательного процесса;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облюдают права каждого;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ордо несут звание Учитель;</a:t>
            </a:r>
          </a:p>
          <a:p>
            <a:pPr marL="171450" lvl="0" indent="-171450">
              <a:buFontTx/>
              <a:buChar char="-"/>
            </a:pP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используют </a:t>
            </a:r>
            <a:r>
              <a:rPr lang="ru-RU" sz="75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здоровьесберегающие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технологии и управляют здоровьем;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спешные учителя.</a:t>
            </a:r>
          </a:p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3" name="_color1"/>
          <p:cNvSpPr>
            <a:spLocks noChangeArrowheads="1"/>
          </p:cNvSpPr>
          <p:nvPr/>
        </p:nvSpPr>
        <p:spPr bwMode="gray">
          <a:xfrm>
            <a:off x="4786314" y="2000246"/>
            <a:ext cx="2143140" cy="2428892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r>
              <a:rPr lang="ru-RU" sz="78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Школа где:</a:t>
            </a:r>
          </a:p>
          <a:p>
            <a:pPr marL="171450" lvl="0" indent="-171450">
              <a:buFontTx/>
              <a:buChar char="-"/>
            </a:pPr>
            <a:r>
              <a:rPr lang="ru-RU" sz="78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</a:t>
            </a:r>
            <a:r>
              <a:rPr lang="ru-RU" sz="78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меют выстраивать диалог на принципах взаимоуважения;</a:t>
            </a:r>
          </a:p>
          <a:p>
            <a:pPr marL="171450" lvl="0" indent="-171450">
              <a:buFontTx/>
              <a:buChar char="-"/>
            </a:pPr>
            <a:r>
              <a:rPr lang="ru-RU" sz="78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</a:t>
            </a:r>
            <a:r>
              <a:rPr lang="ru-RU" sz="78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юбят моего ребенка;</a:t>
            </a:r>
          </a:p>
          <a:p>
            <a:pPr marL="171450" lvl="0" indent="-171450">
              <a:buFontTx/>
              <a:buChar char="-"/>
            </a:pPr>
            <a:r>
              <a:rPr lang="ru-RU" sz="78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родители уважают традиции школы;</a:t>
            </a:r>
          </a:p>
          <a:p>
            <a:pPr marL="171450" lvl="0" indent="-171450">
              <a:buFontTx/>
              <a:buChar char="-"/>
            </a:pPr>
            <a:r>
              <a:rPr lang="ru-RU" sz="78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родители заинтересованы в качественном образовании;</a:t>
            </a:r>
          </a:p>
          <a:p>
            <a:pPr marL="171450" lvl="0" indent="-171450">
              <a:buFontTx/>
              <a:buChar char="-"/>
            </a:pPr>
            <a:r>
              <a:rPr lang="ru-RU" sz="78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</a:t>
            </a:r>
            <a:r>
              <a:rPr lang="ru-RU" sz="78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одители открыты к сотрудничеству и разделяет уровень ответственности;</a:t>
            </a:r>
          </a:p>
          <a:p>
            <a:pPr marL="171450" lvl="0" indent="-171450">
              <a:buFontTx/>
              <a:buChar char="-"/>
            </a:pPr>
            <a:r>
              <a:rPr lang="ru-RU" sz="78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</a:t>
            </a:r>
            <a:r>
              <a:rPr lang="ru-RU" sz="78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одители готовы учиться быть родителем – партнером - помощником;</a:t>
            </a:r>
          </a:p>
          <a:p>
            <a:pPr marL="171450" lvl="0" indent="-171450">
              <a:buFontTx/>
              <a:buChar char="-"/>
            </a:pPr>
            <a:r>
              <a:rPr lang="ru-RU" sz="78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родители принимают и транслируют Миссию школы;</a:t>
            </a:r>
          </a:p>
          <a:p>
            <a:pPr marL="171450" lvl="0" indent="-171450">
              <a:buFontTx/>
              <a:buChar char="-"/>
            </a:pPr>
            <a:r>
              <a:rPr lang="ru-RU" sz="78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</a:t>
            </a:r>
            <a:r>
              <a:rPr lang="ru-RU" sz="78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арит педагогическая культура семьи.</a:t>
            </a:r>
          </a:p>
          <a:p>
            <a:pPr marL="171450" lvl="0" indent="-171450">
              <a:buFontTx/>
              <a:buChar char="-"/>
            </a:pPr>
            <a:endParaRPr lang="ru-RU" sz="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4" name="_color1"/>
          <p:cNvSpPr>
            <a:spLocks noChangeArrowheads="1"/>
          </p:cNvSpPr>
          <p:nvPr/>
        </p:nvSpPr>
        <p:spPr bwMode="gray">
          <a:xfrm>
            <a:off x="7000860" y="2050716"/>
            <a:ext cx="2143140" cy="2428892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endParaRPr lang="ru-RU" sz="75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75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75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75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75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75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Школа где:</a:t>
            </a:r>
          </a:p>
          <a:p>
            <a:pPr marL="171450" lvl="0" indent="-171450">
              <a:buFontTx/>
              <a:buChar char="-"/>
            </a:pP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безопасно;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расиво, удобно, практично и комфортно каждому;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аждый уголок является пространством для образования;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овременная информационная среда;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овременная бережливая среда (современная навигация);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овременное техническое оснащение образовательного процесса;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моциональный комфорт;</a:t>
            </a:r>
          </a:p>
          <a:p>
            <a:pPr marL="171450" lvl="0" indent="-171450">
              <a:buFontTx/>
              <a:buChar char="-"/>
            </a:pPr>
            <a:r>
              <a:rPr lang="ru-RU" sz="7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</a:t>
            </a: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формирована доступная среда;</a:t>
            </a:r>
          </a:p>
          <a:p>
            <a:pPr marL="171450" lvl="0" indent="-171450">
              <a:buFontTx/>
              <a:buChar char="-"/>
            </a:pPr>
            <a:r>
              <a:rPr lang="ru-RU" sz="7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территория счастья.</a:t>
            </a: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5" name="Rectangle 54"/>
          <p:cNvSpPr>
            <a:spLocks noChangeArrowheads="1"/>
          </p:cNvSpPr>
          <p:nvPr/>
        </p:nvSpPr>
        <p:spPr bwMode="gray">
          <a:xfrm>
            <a:off x="6643670" y="4714890"/>
            <a:ext cx="250033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Rectangle 54"/>
          <p:cNvSpPr>
            <a:spLocks noChangeArrowheads="1"/>
          </p:cNvSpPr>
          <p:nvPr/>
        </p:nvSpPr>
        <p:spPr bwMode="gray">
          <a:xfrm>
            <a:off x="3786182" y="4643452"/>
            <a:ext cx="2428892" cy="500048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4835723"/>
            <a:ext cx="11726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Требования: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85852" y="4835723"/>
            <a:ext cx="22491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 условиям деятельности, 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786182" y="4835723"/>
            <a:ext cx="3000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 содержанию деятельности,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572264" y="4835723"/>
            <a:ext cx="31432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к результатам деятельности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Users\snitko\Desktop\Charity_Logo_Design_by_Retoucher070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571618"/>
            <a:ext cx="2286016" cy="258185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0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</a:t>
            </a:r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43372" y="1285866"/>
            <a:ext cx="1309589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«ЦЕННОСТИ»</a:t>
            </a:r>
            <a:endParaRPr lang="ru-RU" alt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23" name="_color1"/>
          <p:cNvSpPr>
            <a:spLocks noChangeArrowheads="1"/>
          </p:cNvSpPr>
          <p:nvPr/>
        </p:nvSpPr>
        <p:spPr bwMode="gray">
          <a:xfrm>
            <a:off x="571472" y="1142990"/>
            <a:ext cx="171451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Здоровье</a:t>
            </a:r>
          </a:p>
        </p:txBody>
      </p:sp>
      <p:sp>
        <p:nvSpPr>
          <p:cNvPr id="28" name="_color1"/>
          <p:cNvSpPr>
            <a:spLocks noChangeArrowheads="1"/>
          </p:cNvSpPr>
          <p:nvPr/>
        </p:nvSpPr>
        <p:spPr bwMode="gray">
          <a:xfrm>
            <a:off x="1714480" y="2285998"/>
            <a:ext cx="171451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Патриотизм</a:t>
            </a:r>
          </a:p>
        </p:txBody>
      </p:sp>
      <p:sp>
        <p:nvSpPr>
          <p:cNvPr id="29" name="_color1"/>
          <p:cNvSpPr>
            <a:spLocks noChangeArrowheads="1"/>
          </p:cNvSpPr>
          <p:nvPr/>
        </p:nvSpPr>
        <p:spPr bwMode="gray">
          <a:xfrm>
            <a:off x="928662" y="1714494"/>
            <a:ext cx="207170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Любовь/дружба</a:t>
            </a:r>
          </a:p>
        </p:txBody>
      </p:sp>
      <p:sp>
        <p:nvSpPr>
          <p:cNvPr id="30" name="_color1"/>
          <p:cNvSpPr>
            <a:spLocks noChangeArrowheads="1"/>
          </p:cNvSpPr>
          <p:nvPr/>
        </p:nvSpPr>
        <p:spPr bwMode="gray">
          <a:xfrm>
            <a:off x="2214546" y="2928940"/>
            <a:ext cx="1500198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Семья</a:t>
            </a:r>
          </a:p>
        </p:txBody>
      </p:sp>
      <p:sp>
        <p:nvSpPr>
          <p:cNvPr id="34" name="_color1"/>
          <p:cNvSpPr>
            <a:spLocks noChangeArrowheads="1"/>
          </p:cNvSpPr>
          <p:nvPr/>
        </p:nvSpPr>
        <p:spPr bwMode="gray">
          <a:xfrm flipH="1">
            <a:off x="6929454" y="1142990"/>
            <a:ext cx="1643074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Добро</a:t>
            </a:r>
          </a:p>
        </p:txBody>
      </p:sp>
      <p:sp>
        <p:nvSpPr>
          <p:cNvPr id="37" name="_color1"/>
          <p:cNvSpPr>
            <a:spLocks noChangeArrowheads="1"/>
          </p:cNvSpPr>
          <p:nvPr/>
        </p:nvSpPr>
        <p:spPr bwMode="gray">
          <a:xfrm flipH="1">
            <a:off x="6215074" y="1714494"/>
            <a:ext cx="2071702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Идеология/ честь</a:t>
            </a:r>
          </a:p>
        </p:txBody>
      </p:sp>
      <p:sp>
        <p:nvSpPr>
          <p:cNvPr id="39" name="_color1"/>
          <p:cNvSpPr>
            <a:spLocks noChangeArrowheads="1"/>
          </p:cNvSpPr>
          <p:nvPr/>
        </p:nvSpPr>
        <p:spPr bwMode="gray">
          <a:xfrm flipH="1">
            <a:off x="5357818" y="3500444"/>
            <a:ext cx="1571636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Творчество</a:t>
            </a:r>
          </a:p>
        </p:txBody>
      </p:sp>
      <p:sp>
        <p:nvSpPr>
          <p:cNvPr id="25" name="_color1"/>
          <p:cNvSpPr>
            <a:spLocks noChangeArrowheads="1"/>
          </p:cNvSpPr>
          <p:nvPr/>
        </p:nvSpPr>
        <p:spPr bwMode="gray">
          <a:xfrm flipH="1">
            <a:off x="5857884" y="2357436"/>
            <a:ext cx="1928826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Вера/признание</a:t>
            </a:r>
          </a:p>
        </p:txBody>
      </p:sp>
      <p:sp>
        <p:nvSpPr>
          <p:cNvPr id="26" name="_color1"/>
          <p:cNvSpPr>
            <a:spLocks noChangeArrowheads="1"/>
          </p:cNvSpPr>
          <p:nvPr/>
        </p:nvSpPr>
        <p:spPr bwMode="gray">
          <a:xfrm flipH="1">
            <a:off x="5572132" y="2928940"/>
            <a:ext cx="1785950" cy="357190"/>
          </a:xfrm>
          <a:prstGeom prst="homePlate">
            <a:avLst>
              <a:gd name="adj" fmla="val 16361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 algn="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Franklin Gothic Medium" pitchFamily="34" charset="0"/>
              </a:rPr>
              <a:t>Интеллект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_color1"/>
          <p:cNvSpPr>
            <a:spLocks noChangeArrowheads="1"/>
          </p:cNvSpPr>
          <p:nvPr/>
        </p:nvSpPr>
        <p:spPr bwMode="gray">
          <a:xfrm flipH="1">
            <a:off x="2285984" y="1214428"/>
            <a:ext cx="6500858" cy="714380"/>
          </a:xfrm>
          <a:prstGeom prst="homePlate">
            <a:avLst>
              <a:gd name="adj" fmla="val 28972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endParaRPr lang="ru-RU" sz="10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ЛИЧНОСТЬ:</a:t>
            </a:r>
            <a:endParaRPr lang="ru-RU" sz="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   счастливая, уважающая своих родителей и окружающих, а также позицию другого;</a:t>
            </a:r>
          </a:p>
          <a:p>
            <a:pPr lvl="0"/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   любящая свою Родину;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озитивно мыслящая;</a:t>
            </a:r>
          </a:p>
          <a:p>
            <a:pPr marL="171450" lvl="0" indent="-171450">
              <a:buFontTx/>
              <a:buChar char="-"/>
            </a:pP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управляющая своим здоровьем;</a:t>
            </a:r>
          </a:p>
          <a:p>
            <a:pPr marL="171450" lvl="0" indent="-171450">
              <a:buFontTx/>
              <a:buChar char="-"/>
            </a:pP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тремящаяся к познанию мира, саморазвитию и творческому преобразованию.</a:t>
            </a:r>
          </a:p>
          <a:p>
            <a:pPr marL="171450" lvl="0" indent="-171450">
              <a:buFontTx/>
              <a:buChar char="-"/>
            </a:pPr>
            <a:endParaRPr lang="ru-RU" sz="10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1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1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Shape 85"/>
          <p:cNvSpPr/>
          <p:nvPr/>
        </p:nvSpPr>
        <p:spPr>
          <a:xfrm>
            <a:off x="0" y="214296"/>
            <a:ext cx="9144000" cy="627534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72528" y="4767264"/>
            <a:ext cx="357190" cy="273844"/>
          </a:xfrm>
        </p:spPr>
        <p:txBody>
          <a:bodyPr/>
          <a:lstStyle/>
          <a:p>
            <a:pPr>
              <a:defRPr/>
            </a:pPr>
            <a:fld id="{CC348911-D48F-4910-95F3-2DC5FD86C77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Нашивка 4"/>
          <p:cNvSpPr/>
          <p:nvPr/>
        </p:nvSpPr>
        <p:spPr>
          <a:xfrm>
            <a:off x="0" y="35719"/>
            <a:ext cx="9144000" cy="928676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ОБРАЗ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</a:rPr>
              <a:t>«ДОБРОЖЕЛАТЕЛЬНАЯ ШКОЛА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Franklin Gothic Medium" pitchFamily="34" charset="0"/>
                <a:cs typeface="Times New Roman" pitchFamily="18" charset="0"/>
              </a:rPr>
              <a:t>»;</a:t>
            </a:r>
          </a:p>
          <a:p>
            <a:pPr lvl="0"/>
            <a:endParaRPr lang="ru-RU" sz="1600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5715008" y="214296"/>
            <a:ext cx="1857388" cy="714380"/>
          </a:xfrm>
          <a:prstGeom prst="chevron">
            <a:avLst>
              <a:gd name="adj" fmla="val 53730"/>
            </a:avLst>
          </a:prstGeom>
          <a:solidFill>
            <a:srgbClr val="18265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ru-RU" sz="1400" b="1" dirty="0" smtClean="0">
              <a:solidFill>
                <a:schemeClr val="accent3">
                  <a:lumMod val="50000"/>
                </a:schemeClr>
              </a:solidFill>
              <a:latin typeface="Franklin Gothic Medium" pitchFamily="34" charset="0"/>
              <a:cs typeface="Times New Roman" pitchFamily="18" charset="0"/>
            </a:endParaRPr>
          </a:p>
        </p:txBody>
      </p:sp>
      <p:sp>
        <p:nvSpPr>
          <p:cNvPr id="21" name="Shape 85"/>
          <p:cNvSpPr/>
          <p:nvPr/>
        </p:nvSpPr>
        <p:spPr>
          <a:xfrm>
            <a:off x="0" y="5087470"/>
            <a:ext cx="9144000" cy="56030"/>
          </a:xfrm>
          <a:prstGeom prst="rect">
            <a:avLst/>
          </a:prstGeom>
          <a:solidFill>
            <a:srgbClr val="99FF3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b="1" i="1" dirty="0">
              <a:latin typeface="Lora" charset="-52"/>
            </a:endParaRPr>
          </a:p>
        </p:txBody>
      </p:sp>
      <p:sp>
        <p:nvSpPr>
          <p:cNvPr id="19" name="Rectangle 54"/>
          <p:cNvSpPr>
            <a:spLocks noChangeArrowheads="1"/>
          </p:cNvSpPr>
          <p:nvPr/>
        </p:nvSpPr>
        <p:spPr bwMode="gray">
          <a:xfrm>
            <a:off x="0" y="4714890"/>
            <a:ext cx="9144000" cy="428610"/>
          </a:xfrm>
          <a:prstGeom prst="rect">
            <a:avLst/>
          </a:prstGeom>
          <a:gradFill rotWithShape="1">
            <a:gsLst>
              <a:gs pos="0">
                <a:srgbClr val="000000">
                  <a:alpha val="9998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</a:gradFill>
          <a:ln w="12700">
            <a:noFill/>
            <a:miter lim="800000"/>
            <a:headEnd/>
            <a:tailEnd/>
          </a:ln>
        </p:spPr>
        <p:txBody>
          <a:bodyPr lIns="108000" tIns="108000" rIns="144000" bIns="72000"/>
          <a:lstStyle/>
          <a:p>
            <a:pPr marL="190500" indent="-190500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</a:pPr>
            <a:endParaRPr lang="ru-RU" noProof="1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85720" y="1357304"/>
            <a:ext cx="1857388" cy="338554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Обучающиеся 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285720" y="2285998"/>
            <a:ext cx="1785950" cy="338554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Педагоги 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285720" y="3286130"/>
            <a:ext cx="1857388" cy="338554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Родители </a:t>
            </a:r>
          </a:p>
        </p:txBody>
      </p:sp>
      <p:sp>
        <p:nvSpPr>
          <p:cNvPr id="16" name="_color1"/>
          <p:cNvSpPr>
            <a:spLocks noChangeArrowheads="1"/>
          </p:cNvSpPr>
          <p:nvPr/>
        </p:nvSpPr>
        <p:spPr bwMode="gray">
          <a:xfrm flipH="1">
            <a:off x="2214546" y="2143122"/>
            <a:ext cx="6500858" cy="785818"/>
          </a:xfrm>
          <a:prstGeom prst="homePlate">
            <a:avLst>
              <a:gd name="adj" fmla="val 28972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ЛИЧНОСТЬ:</a:t>
            </a:r>
          </a:p>
          <a:p>
            <a:pPr lvl="0"/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счастливая, профессиональная, успешная, </a:t>
            </a:r>
            <a:r>
              <a:rPr lang="ru-RU" sz="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 устойчивым гуманистическим мировоззрением, самодостаточная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мудрая, готовая взять на себя ответственность, коммуникативная, любящая свою профессию, создающая доброжелательную атмосферу, со знанием возрастной психологии, готовая к обучению, обладающая высоким уровнем академических знаний и достойным уровнем общей культуры, эмоционально и </a:t>
            </a:r>
            <a:r>
              <a:rPr lang="ru-RU" sz="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стрессоустойчивая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управляющая своим здоровьем.</a:t>
            </a:r>
          </a:p>
          <a:p>
            <a:pPr lvl="0"/>
            <a:endParaRPr lang="ru-RU" sz="14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7" name="_color1"/>
          <p:cNvSpPr>
            <a:spLocks noChangeArrowheads="1"/>
          </p:cNvSpPr>
          <p:nvPr/>
        </p:nvSpPr>
        <p:spPr bwMode="gray">
          <a:xfrm flipH="1">
            <a:off x="2214546" y="3143254"/>
            <a:ext cx="6500858" cy="785818"/>
          </a:xfrm>
          <a:prstGeom prst="homePlate">
            <a:avLst>
              <a:gd name="adj" fmla="val 28972"/>
            </a:avLst>
          </a:prstGeom>
          <a:solidFill>
            <a:srgbClr val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endParaRPr lang="ru-RU" sz="65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endParaRPr lang="ru-RU" sz="65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lvl="0"/>
            <a:r>
              <a:rPr lang="ru-RU" sz="6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ЛИЧНОСТЬ:</a:t>
            </a:r>
          </a:p>
          <a:p>
            <a:pPr marL="171450" lvl="0" indent="-171450">
              <a:buFontTx/>
              <a:buChar char="-"/>
            </a:pPr>
            <a:r>
              <a:rPr lang="ru-RU" sz="6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</a:t>
            </a:r>
            <a:r>
              <a:rPr lang="ru-RU" sz="6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тветственная, любящая, патриотическая, созидательная;</a:t>
            </a:r>
          </a:p>
          <a:p>
            <a:pPr marL="171450" lvl="0" indent="-171450">
              <a:buFontTx/>
              <a:buChar char="-"/>
            </a:pPr>
            <a:r>
              <a:rPr lang="ru-RU" sz="6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социально-активная;</a:t>
            </a:r>
          </a:p>
          <a:p>
            <a:pPr marL="171450" lvl="0" indent="-171450">
              <a:buFontTx/>
              <a:buChar char="-"/>
            </a:pPr>
            <a:r>
              <a:rPr lang="ru-RU" sz="6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чтущая семейные и духовно-нравственные ценности;</a:t>
            </a:r>
          </a:p>
          <a:p>
            <a:pPr marL="171450" lvl="0" indent="-171450">
              <a:buFontTx/>
              <a:buChar char="-"/>
            </a:pPr>
            <a:r>
              <a:rPr lang="ru-RU" sz="6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</a:t>
            </a:r>
            <a:r>
              <a:rPr lang="ru-RU" sz="6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нающая историю своей страны и передающая традиции;</a:t>
            </a:r>
          </a:p>
          <a:p>
            <a:pPr marL="171450" lvl="0" indent="-171450">
              <a:buFontTx/>
              <a:buChar char="-"/>
            </a:pPr>
            <a:r>
              <a:rPr lang="ru-RU" sz="6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владеющая знаниями психологии и педагогики;</a:t>
            </a:r>
          </a:p>
          <a:p>
            <a:pPr marL="171450" lvl="0" indent="-171450">
              <a:buFontTx/>
              <a:buChar char="-"/>
            </a:pPr>
            <a:r>
              <a:rPr lang="ru-RU" sz="65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</a:t>
            </a:r>
            <a:r>
              <a:rPr lang="ru-RU" sz="65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аботящаяся о здоровье семьи.</a:t>
            </a: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71450" lvl="0" indent="-171450">
              <a:buFontTx/>
              <a:buChar char="-"/>
            </a:pPr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8" name="_color1"/>
          <p:cNvSpPr>
            <a:spLocks noChangeArrowheads="1"/>
          </p:cNvSpPr>
          <p:nvPr/>
        </p:nvSpPr>
        <p:spPr bwMode="gray">
          <a:xfrm flipH="1">
            <a:off x="2214546" y="4071948"/>
            <a:ext cx="6500858" cy="785818"/>
          </a:xfrm>
          <a:prstGeom prst="homePlate">
            <a:avLst>
              <a:gd name="adj" fmla="val 28972"/>
            </a:avLst>
          </a:prstGeom>
          <a:solidFill>
            <a:srgbClr val="FFFFFF"/>
          </a:solidFill>
          <a:ln w="12700">
            <a:solidFill>
              <a:srgbClr val="FF000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horz" lIns="180000" tIns="0" rIns="144000" bIns="0" anchor="ctr"/>
          <a:lstStyle/>
          <a:p>
            <a:pPr lvl="0"/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Гармоничная, духовно-нравственная, патриотическая личность, обладающая багажом знаний </a:t>
            </a:r>
            <a:r>
              <a:rPr lang="ru-RU" sz="800" b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способностями </a:t>
            </a:r>
            <a:r>
              <a:rPr lang="ru-RU" sz="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применить их на практике, имеющая свое мнение, активно участвующая в трудовой и социальной жизни.</a:t>
            </a:r>
          </a:p>
          <a:p>
            <a:pPr lvl="0"/>
            <a:endParaRPr lang="ru-RU" sz="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3929072"/>
            <a:ext cx="1857388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Franklin Gothic Medium" pitchFamily="34" charset="0"/>
                <a:ea typeface="Times New Roman" pitchFamily="18" charset="0"/>
                <a:cs typeface="Times New Roman" pitchFamily="18" charset="0"/>
              </a:rPr>
              <a:t>Социальный портрет  выпускника доброжелательной школы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nEc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135357</TotalTime>
  <Words>494</Words>
  <Application>Microsoft Office PowerPoint</Application>
  <PresentationFormat>Экран (16:9)</PresentationFormat>
  <Paragraphs>122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Прогноз социально-экономического развития до 2020 года</dc:title>
  <dc:creator>Vladimir Tsibanov</dc:creator>
  <cp:lastModifiedBy>kayushnikova</cp:lastModifiedBy>
  <cp:revision>1138</cp:revision>
  <cp:lastPrinted>2018-07-30T14:22:42Z</cp:lastPrinted>
  <dcterms:created xsi:type="dcterms:W3CDTF">2017-08-14T22:49:39Z</dcterms:created>
  <dcterms:modified xsi:type="dcterms:W3CDTF">2019-02-04T13:46:44Z</dcterms:modified>
</cp:coreProperties>
</file>